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47"/>
  </p:notesMasterIdLst>
  <p:sldIdLst>
    <p:sldId id="256" r:id="rId2"/>
    <p:sldId id="263" r:id="rId3"/>
    <p:sldId id="264" r:id="rId4"/>
    <p:sldId id="266" r:id="rId5"/>
    <p:sldId id="314" r:id="rId6"/>
    <p:sldId id="315" r:id="rId7"/>
    <p:sldId id="277" r:id="rId8"/>
    <p:sldId id="281" r:id="rId9"/>
    <p:sldId id="268" r:id="rId10"/>
    <p:sldId id="269" r:id="rId11"/>
    <p:sldId id="270" r:id="rId12"/>
    <p:sldId id="271" r:id="rId13"/>
    <p:sldId id="272" r:id="rId14"/>
    <p:sldId id="262" r:id="rId15"/>
    <p:sldId id="316" r:id="rId16"/>
    <p:sldId id="274" r:id="rId17"/>
    <p:sldId id="285" r:id="rId18"/>
    <p:sldId id="293" r:id="rId19"/>
    <p:sldId id="295" r:id="rId20"/>
    <p:sldId id="296" r:id="rId21"/>
    <p:sldId id="297" r:id="rId22"/>
    <p:sldId id="298" r:id="rId23"/>
    <p:sldId id="294" r:id="rId24"/>
    <p:sldId id="310" r:id="rId25"/>
    <p:sldId id="305" r:id="rId26"/>
    <p:sldId id="288" r:id="rId27"/>
    <p:sldId id="289" r:id="rId28"/>
    <p:sldId id="300" r:id="rId29"/>
    <p:sldId id="317" r:id="rId30"/>
    <p:sldId id="301" r:id="rId31"/>
    <p:sldId id="302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2" r:id="rId43"/>
    <p:sldId id="341" r:id="rId44"/>
    <p:sldId id="343" r:id="rId45"/>
    <p:sldId id="318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BB10F3-E475-4283-81FB-87BF7037E9A2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A8E97A-2623-4F26-999C-8738856DA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08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61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9751">
              <a:defRPr/>
            </a:pPr>
            <a:r>
              <a:rPr lang="en-US" dirty="0" smtClean="0"/>
              <a:t>HPT </a:t>
            </a:r>
            <a:r>
              <a:rPr lang="en-US" dirty="0"/>
              <a:t>– hydraulic profiling tool from Geoprobe</a:t>
            </a:r>
            <a:r>
              <a:rPr lang="en-US" baseline="0" dirty="0"/>
              <a:t> – helps to find permeable zones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53781-E896-4685-8A00-A5BCC8C51EC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9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41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AC31-D968-4BB1-BB10-06B07A141C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4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2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35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4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1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4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79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642BA-CB26-485E-A172-CAD1ADC6204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11/20/2013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6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81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17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30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6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8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2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6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3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7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6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0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0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2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840A-AA3A-41EB-A126-7D31A05A9D90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764260-1FE3-4B7A-BA60-B3ADAA35C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f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1" y="832022"/>
            <a:ext cx="8124138" cy="33335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KWEA/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KsAWWA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Joint Conference 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of Salina’s Military  Base Closure…..</a:t>
            </a:r>
            <a:b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Groundwater Contamination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6299" y="4588475"/>
            <a:ext cx="8244840" cy="174642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Martha Tasker, Director of Utilities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Salina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31, 2021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-4022"/>
            <a:ext cx="9327534" cy="7023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- GROUNDWATER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Kenora July 2010 0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998" y="1003351"/>
            <a:ext cx="7508160" cy="563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4763"/>
            <a:ext cx="9372600" cy="1320800"/>
          </a:xfrm>
        </p:spPr>
        <p:txBody>
          <a:bodyPr>
            <a:norm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– </a:t>
            </a:r>
            <a:b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WATER AND SEDIMENT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Bangor, Michi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47" y="1492586"/>
            <a:ext cx="4783941" cy="38026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8947" y="5295206"/>
            <a:ext cx="45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source: Michigan Department of Environmental Quality</a:t>
            </a:r>
          </a:p>
        </p:txBody>
      </p:sp>
      <p:pic>
        <p:nvPicPr>
          <p:cNvPr id="6148" name="Picture 4" descr="http://cr4.globalspec.com/PostImages/200902/swing_sampler_B8BAAC03-9A7D-4506-9815630D2FFCE0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9849" y="1492586"/>
            <a:ext cx="3831903" cy="425767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69849" y="5750256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Image source: Ben Meadows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16401"/>
            <a:ext cx="9328323" cy="1320800"/>
          </a:xfrm>
        </p:spPr>
        <p:txBody>
          <a:bodyPr>
            <a:norm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– </a:t>
            </a:r>
            <a:b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VAPOR SAMPLING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canpla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364" y="1832266"/>
            <a:ext cx="5148390" cy="3857677"/>
          </a:xfrm>
          <a:prstGeom prst="rect">
            <a:avLst/>
          </a:prstGeom>
        </p:spPr>
      </p:pic>
      <p:pic>
        <p:nvPicPr>
          <p:cNvPr id="14" name="Picture 2" descr="O:\00MKT-01 T999\VI Demo 11-Aug-2011\Site Data\Photos_Videos\Photo 1\sub-slab sampling port compone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6466" y="1353602"/>
            <a:ext cx="3745229" cy="501434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-4022"/>
            <a:ext cx="9364537" cy="1320800"/>
          </a:xfrm>
        </p:spPr>
        <p:txBody>
          <a:bodyPr>
            <a:norm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– </a:t>
            </a:r>
            <a:b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INDOOR AIR SAMPLING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E:\VI\Article\Indoor samp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82" y="1191827"/>
            <a:ext cx="3748135" cy="5275435"/>
          </a:xfrm>
          <a:prstGeom prst="rect">
            <a:avLst/>
          </a:prstGeom>
          <a:noFill/>
        </p:spPr>
      </p:pic>
      <p:pic>
        <p:nvPicPr>
          <p:cNvPr id="2050" name="Picture 2" descr="http://i1.ytimg.com/vi/V7LfqsJkz3Q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488" y="2034276"/>
            <a:ext cx="5354720" cy="301203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37466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- SUMMARY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10752" y="1004221"/>
            <a:ext cx="9973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 Procedures, 2014-2017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 149 existing monitoring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Installing and sampling 73 new permanent monitoring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 207 temporary monitoring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groundwater samples from 185 screen point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groundwater samples from 3 pumping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samples from 3 domestic wells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Installing over 400 soil borings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Collecting  surface water and sediment samples</a:t>
            </a:r>
          </a:p>
          <a:p>
            <a:pPr marL="1428750" lvl="2" indent="-514350">
              <a:buSzPct val="80000"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Investigating indoor air samples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719CF-147C-42E4-B0BA-7F57D2795BE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D08D7D6-EF9C-4C9A-9CD8-D8C0B333E376}"/>
              </a:ext>
            </a:extLst>
          </p:cNvPr>
          <p:cNvSpPr/>
          <p:nvPr/>
        </p:nvSpPr>
        <p:spPr>
          <a:xfrm>
            <a:off x="0" y="118839"/>
            <a:ext cx="938637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Roles and Responsibilities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16B743-ECF3-4BB9-B8F7-AA520023966C}"/>
              </a:ext>
            </a:extLst>
          </p:cNvPr>
          <p:cNvSpPr/>
          <p:nvPr/>
        </p:nvSpPr>
        <p:spPr>
          <a:xfrm>
            <a:off x="0" y="1083402"/>
            <a:ext cx="95588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large volatile organic contaminate plumes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Trichlorethylene (TCE) highest concentration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contaminants of concern: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Tetrachloroethylene (PCE)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Vinyl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Chloride (VC)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Carbon Tetrachloride (CT)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Chloroform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Petroleum Compounds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Dichloroethylene (DCE)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 and Polyfluroroalkyl Substances (PFAS)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8517"/>
            <a:ext cx="935223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- SUMMARY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2700"/>
            <a:ext cx="9373590" cy="503766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</a:t>
            </a:r>
            <a:b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HEALTH RISK ASSESSMENT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45660" y="1177033"/>
            <a:ext cx="124376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Investigation Data  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health risks – with no remediation (Cleanup)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Direct contact, ingestion, dermal contact, and inhalation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and future workers, residents, students, youth                        trespassers, recreational users, and farm families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Cancer risk or Non-cancer risk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rioritize Remedial Decisions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Groundwater for the domestic wells (Not used today)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Future residents exposed to contaminated soil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soil (0-1’) 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Consuming produce in contact with contaminated soil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water (Minimal opportunity for wading 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incidental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ingestion)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Vapor Intrusion – 54 buildings – Excess hazard one building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AD2FE70-AF5D-4FC3-86EC-2B6CE45D4A87}"/>
              </a:ext>
            </a:extLst>
          </p:cNvPr>
          <p:cNvSpPr/>
          <p:nvPr/>
        </p:nvSpPr>
        <p:spPr>
          <a:xfrm>
            <a:off x="0" y="77327"/>
            <a:ext cx="943275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DRAGUN CONTAMINATION INVESTIGATION</a:t>
            </a:r>
          </a:p>
          <a:p>
            <a:pPr algn="ctr" defTabSz="457200">
              <a:spcBef>
                <a:spcPct val="0"/>
              </a:spcBef>
            </a:pPr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Remedial </a:t>
            </a: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Action 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E1F0D2-7431-4528-8C8A-7B779FAF0FB8}"/>
              </a:ext>
            </a:extLst>
          </p:cNvPr>
          <p:cNvSpPr/>
          <p:nvPr/>
        </p:nvSpPr>
        <p:spPr>
          <a:xfrm>
            <a:off x="0" y="1198486"/>
            <a:ext cx="989469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Media-specific goals established to protect human health and the environment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Groundwater, soil, soil vapor, surface water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concentrations – protective of all uses including residential drinking water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indoor air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ingestion, direct contact, and inhalation of contaminants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migration of contaminants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Remove source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risk and/or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hazard exposure of residents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hot spots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– reduce concentration, volume, or mobility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 vapor intrusion risk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hazard exposure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0" y="133516"/>
            <a:ext cx="93810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DRAGUN CONTAMINATION 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REMEDIAL ACTIONS EVALUATED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B1ED86F-075B-4391-B457-2D09C629E62B}"/>
              </a:ext>
            </a:extLst>
          </p:cNvPr>
          <p:cNvSpPr/>
          <p:nvPr/>
        </p:nvSpPr>
        <p:spPr>
          <a:xfrm>
            <a:off x="-396353" y="1416216"/>
            <a:ext cx="6485467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 Action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Excavation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Large Diameter Borings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Thermal Treatment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Pump and Treat 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Directed Groundwater Recirculation</a:t>
            </a:r>
          </a:p>
          <a:p>
            <a:pPr marL="1428750" lvl="2" indent="-514350">
              <a:lnSpc>
                <a:spcPct val="150000"/>
              </a:lnSpc>
              <a:buFont typeface="Wingdings" pitchFamily="2" charset="2"/>
              <a:buChar char="q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533" y="1416216"/>
            <a:ext cx="5875866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Emplaced Permeable Reactive Barriers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Injection of Permeable Reactive Barriers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Land Use Restrictions</a:t>
            </a:r>
          </a:p>
          <a:p>
            <a:pPr marL="971550" lvl="1" indent="-5143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Monitored Natural Attenuation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3735" y="4148667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82184" y="2668079"/>
            <a:ext cx="146304" cy="1463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3735" y="3141791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73735" y="2640776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73735" y="2137338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243405" y="1638567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247470" y="2639631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243405" y="3637675"/>
            <a:ext cx="215731" cy="203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0" y="138279"/>
            <a:ext cx="93810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Excavation/Large Diameter Borings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840FDF-002A-4E41-B147-E0CD4F170597}"/>
              </a:ext>
            </a:extLst>
          </p:cNvPr>
          <p:cNvSpPr/>
          <p:nvPr/>
        </p:nvSpPr>
        <p:spPr>
          <a:xfrm>
            <a:off x="0" y="2174875"/>
            <a:ext cx="97620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Overburden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soil source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excavated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be temporarily stockpiled, characterized, and then disposed at an appropriate local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landfill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oil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deemed hazardous will be disposed at a special facility that handles hazardous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Excavation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pit will be backfilled with clean sand and soil, and restored to its original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1828800"/>
            <a:ext cx="77724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>
              <a:spcBef>
                <a:spcPct val="20000"/>
              </a:spcBef>
              <a:defRPr/>
            </a:pPr>
            <a:endParaRPr lang="en-US" sz="3200" dirty="0">
              <a:latin typeface="Palatino Linotype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4038600"/>
            <a:ext cx="796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en-US" sz="2800" dirty="0">
                <a:latin typeface="Palatino Linotype" pitchFamily="18" charset="0"/>
              </a:rPr>
              <a:t>	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20658"/>
            <a:ext cx="9381067" cy="641342"/>
          </a:xfrm>
        </p:spPr>
        <p:txBody>
          <a:bodyPr>
            <a:norm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salaina.jpg"/>
          <p:cNvPicPr>
            <a:picLocks noChangeAspect="1"/>
          </p:cNvPicPr>
          <p:nvPr/>
        </p:nvPicPr>
        <p:blipFill>
          <a:blip r:embed="rId3" cstate="email"/>
          <a:srcRect l="2381" r="47619" b="38779"/>
          <a:stretch>
            <a:fillRect/>
          </a:stretch>
        </p:blipFill>
        <p:spPr bwMode="auto">
          <a:xfrm>
            <a:off x="36403" y="1242597"/>
            <a:ext cx="3349546" cy="433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940908" y="1120677"/>
            <a:ext cx="7949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History – Schilling Air Force Base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Roles and Responsibilities 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Corporation Contamination Investigation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KDHE Corrective Action Decision (CAD)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Discussion/Questions</a:t>
            </a:r>
          </a:p>
          <a:p>
            <a:pPr lvl="1">
              <a:tabLst>
                <a:tab pos="182880" algn="l"/>
                <a:tab pos="27432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50219"/>
            <a:ext cx="3953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Schilling Air Force Base Site, Salina, Kansas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160231"/>
            <a:ext cx="9398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Thermal </a:t>
            </a: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92BC16-9505-4909-8C82-4D40C292FC3A}"/>
              </a:ext>
            </a:extLst>
          </p:cNvPr>
          <p:cNvSpPr/>
          <p:nvPr/>
        </p:nvSpPr>
        <p:spPr>
          <a:xfrm>
            <a:off x="3591013" y="1710583"/>
            <a:ext cx="640811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In-situ thermal desorption by thermal conductive heating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TCH)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heaters placed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underground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steel pipes 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TCH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heat the contaminated area hot enough to destroy some chemicals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Extracted vapors will be treated prior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2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235623-8480-4BD7-B12E-2A147AB0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7" y="1289526"/>
            <a:ext cx="3516812" cy="42276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20DB9A2-0714-4868-8556-D013BEBC7F16}"/>
              </a:ext>
            </a:extLst>
          </p:cNvPr>
          <p:cNvSpPr/>
          <p:nvPr/>
        </p:nvSpPr>
        <p:spPr>
          <a:xfrm>
            <a:off x="385097" y="5524600"/>
            <a:ext cx="3516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EPA, 2012, A Citizen’s Guide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In-Situ Thermal Treatment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EPA 542-F-12-013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8938" y="27153"/>
            <a:ext cx="9372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Directed </a:t>
            </a: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Groundwater Recirculation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451099" y="3429000"/>
            <a:ext cx="5160433" cy="3360306"/>
            <a:chOff x="6489700" y="2647261"/>
            <a:chExt cx="5080000" cy="338932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C8D3438-4783-407C-BB45-A4CF1CB134E5}"/>
                </a:ext>
              </a:extLst>
            </p:cNvPr>
            <p:cNvSpPr/>
            <p:nvPr/>
          </p:nvSpPr>
          <p:spPr>
            <a:xfrm>
              <a:off x="6489700" y="5062255"/>
              <a:ext cx="5080000" cy="32888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378943B-8B1A-4AED-B542-C081966C27D5}"/>
                </a:ext>
              </a:extLst>
            </p:cNvPr>
            <p:cNvSpPr/>
            <p:nvPr/>
          </p:nvSpPr>
          <p:spPr>
            <a:xfrm>
              <a:off x="6489700" y="5378809"/>
              <a:ext cx="5080000" cy="3288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A8CFECF-F10D-4324-8227-117C5FF09C24}"/>
                </a:ext>
              </a:extLst>
            </p:cNvPr>
            <p:cNvSpPr/>
            <p:nvPr/>
          </p:nvSpPr>
          <p:spPr>
            <a:xfrm>
              <a:off x="6489700" y="5707696"/>
              <a:ext cx="5080000" cy="32888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DA498FC-5B52-47A1-B84F-0D8CFF915506}"/>
                </a:ext>
              </a:extLst>
            </p:cNvPr>
            <p:cNvSpPr/>
            <p:nvPr/>
          </p:nvSpPr>
          <p:spPr>
            <a:xfrm>
              <a:off x="6946900" y="4902200"/>
              <a:ext cx="45719" cy="6410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D1B9B37-8278-4AB9-BE8B-64D844793D13}"/>
                </a:ext>
              </a:extLst>
            </p:cNvPr>
            <p:cNvSpPr/>
            <p:nvPr/>
          </p:nvSpPr>
          <p:spPr>
            <a:xfrm>
              <a:off x="11277600" y="4902200"/>
              <a:ext cx="45719" cy="6410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303A8971-EC28-4DB3-BD05-139597E0A0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6900" y="4140200"/>
              <a:ext cx="22860" cy="74930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CA6ABBA6-5D29-472D-BBAF-92272A7FBB02}"/>
                </a:ext>
              </a:extLst>
            </p:cNvPr>
            <p:cNvCxnSpPr>
              <a:cxnSpLocks/>
            </p:cNvCxnSpPr>
            <p:nvPr/>
          </p:nvCxnSpPr>
          <p:spPr>
            <a:xfrm>
              <a:off x="11320779" y="4140200"/>
              <a:ext cx="0" cy="749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7FDCEF00-9104-47CD-910E-1E0ED22B8A56}"/>
                </a:ext>
              </a:extLst>
            </p:cNvPr>
            <p:cNvSpPr/>
            <p:nvPr/>
          </p:nvSpPr>
          <p:spPr>
            <a:xfrm>
              <a:off x="7449819" y="2673531"/>
              <a:ext cx="3594955" cy="2388724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86E63B2-DA56-473B-BC6F-23F6FBA59BE2}"/>
                </a:ext>
              </a:extLst>
            </p:cNvPr>
            <p:cNvSpPr/>
            <p:nvPr/>
          </p:nvSpPr>
          <p:spPr>
            <a:xfrm>
              <a:off x="6696075" y="5419725"/>
              <a:ext cx="4148173" cy="271754"/>
            </a:xfrm>
            <a:custGeom>
              <a:avLst/>
              <a:gdLst>
                <a:gd name="connsiteX0" fmla="*/ 9525 w 4148173"/>
                <a:gd name="connsiteY0" fmla="*/ 66675 h 271754"/>
                <a:gd name="connsiteX1" fmla="*/ 9525 w 4148173"/>
                <a:gd name="connsiteY1" fmla="*/ 66675 h 271754"/>
                <a:gd name="connsiteX2" fmla="*/ 323850 w 4148173"/>
                <a:gd name="connsiteY2" fmla="*/ 57150 h 271754"/>
                <a:gd name="connsiteX3" fmla="*/ 366713 w 4148173"/>
                <a:gd name="connsiteY3" fmla="*/ 52388 h 271754"/>
                <a:gd name="connsiteX4" fmla="*/ 1119188 w 4148173"/>
                <a:gd name="connsiteY4" fmla="*/ 42863 h 271754"/>
                <a:gd name="connsiteX5" fmla="*/ 1176338 w 4148173"/>
                <a:gd name="connsiteY5" fmla="*/ 38100 h 271754"/>
                <a:gd name="connsiteX6" fmla="*/ 1228725 w 4148173"/>
                <a:gd name="connsiteY6" fmla="*/ 28575 h 271754"/>
                <a:gd name="connsiteX7" fmla="*/ 1357313 w 4148173"/>
                <a:gd name="connsiteY7" fmla="*/ 23813 h 271754"/>
                <a:gd name="connsiteX8" fmla="*/ 1743075 w 4148173"/>
                <a:gd name="connsiteY8" fmla="*/ 28575 h 271754"/>
                <a:gd name="connsiteX9" fmla="*/ 1928813 w 4148173"/>
                <a:gd name="connsiteY9" fmla="*/ 33338 h 271754"/>
                <a:gd name="connsiteX10" fmla="*/ 1985963 w 4148173"/>
                <a:gd name="connsiteY10" fmla="*/ 47625 h 271754"/>
                <a:gd name="connsiteX11" fmla="*/ 2024063 w 4148173"/>
                <a:gd name="connsiteY11" fmla="*/ 52388 h 271754"/>
                <a:gd name="connsiteX12" fmla="*/ 2095500 w 4148173"/>
                <a:gd name="connsiteY12" fmla="*/ 61913 h 271754"/>
                <a:gd name="connsiteX13" fmla="*/ 2200275 w 4148173"/>
                <a:gd name="connsiteY13" fmla="*/ 71438 h 271754"/>
                <a:gd name="connsiteX14" fmla="*/ 2614613 w 4148173"/>
                <a:gd name="connsiteY14" fmla="*/ 80963 h 271754"/>
                <a:gd name="connsiteX15" fmla="*/ 2919413 w 4148173"/>
                <a:gd name="connsiteY15" fmla="*/ 95250 h 271754"/>
                <a:gd name="connsiteX16" fmla="*/ 3143250 w 4148173"/>
                <a:gd name="connsiteY16" fmla="*/ 90488 h 271754"/>
                <a:gd name="connsiteX17" fmla="*/ 3162300 w 4148173"/>
                <a:gd name="connsiteY17" fmla="*/ 80963 h 271754"/>
                <a:gd name="connsiteX18" fmla="*/ 3186113 w 4148173"/>
                <a:gd name="connsiteY18" fmla="*/ 76200 h 271754"/>
                <a:gd name="connsiteX19" fmla="*/ 3200400 w 4148173"/>
                <a:gd name="connsiteY19" fmla="*/ 71438 h 271754"/>
                <a:gd name="connsiteX20" fmla="*/ 3224213 w 4148173"/>
                <a:gd name="connsiteY20" fmla="*/ 66675 h 271754"/>
                <a:gd name="connsiteX21" fmla="*/ 3238500 w 4148173"/>
                <a:gd name="connsiteY21" fmla="*/ 61913 h 271754"/>
                <a:gd name="connsiteX22" fmla="*/ 3267075 w 4148173"/>
                <a:gd name="connsiteY22" fmla="*/ 57150 h 271754"/>
                <a:gd name="connsiteX23" fmla="*/ 3281363 w 4148173"/>
                <a:gd name="connsiteY23" fmla="*/ 52388 h 271754"/>
                <a:gd name="connsiteX24" fmla="*/ 3348038 w 4148173"/>
                <a:gd name="connsiteY24" fmla="*/ 42863 h 271754"/>
                <a:gd name="connsiteX25" fmla="*/ 3400425 w 4148173"/>
                <a:gd name="connsiteY25" fmla="*/ 33338 h 271754"/>
                <a:gd name="connsiteX26" fmla="*/ 3914775 w 4148173"/>
                <a:gd name="connsiteY26" fmla="*/ 28575 h 271754"/>
                <a:gd name="connsiteX27" fmla="*/ 3948113 w 4148173"/>
                <a:gd name="connsiteY27" fmla="*/ 19050 h 271754"/>
                <a:gd name="connsiteX28" fmla="*/ 4019550 w 4148173"/>
                <a:gd name="connsiteY28" fmla="*/ 4763 h 271754"/>
                <a:gd name="connsiteX29" fmla="*/ 4114800 w 4148173"/>
                <a:gd name="connsiteY29" fmla="*/ 0 h 271754"/>
                <a:gd name="connsiteX30" fmla="*/ 4143375 w 4148173"/>
                <a:gd name="connsiteY30" fmla="*/ 4763 h 271754"/>
                <a:gd name="connsiteX31" fmla="*/ 4143375 w 4148173"/>
                <a:gd name="connsiteY31" fmla="*/ 38100 h 271754"/>
                <a:gd name="connsiteX32" fmla="*/ 4129088 w 4148173"/>
                <a:gd name="connsiteY32" fmla="*/ 42863 h 271754"/>
                <a:gd name="connsiteX33" fmla="*/ 4114800 w 4148173"/>
                <a:gd name="connsiteY33" fmla="*/ 57150 h 271754"/>
                <a:gd name="connsiteX34" fmla="*/ 4086225 w 4148173"/>
                <a:gd name="connsiteY34" fmla="*/ 76200 h 271754"/>
                <a:gd name="connsiteX35" fmla="*/ 4071938 w 4148173"/>
                <a:gd name="connsiteY35" fmla="*/ 85725 h 271754"/>
                <a:gd name="connsiteX36" fmla="*/ 4043363 w 4148173"/>
                <a:gd name="connsiteY36" fmla="*/ 104775 h 271754"/>
                <a:gd name="connsiteX37" fmla="*/ 4024313 w 4148173"/>
                <a:gd name="connsiteY37" fmla="*/ 119063 h 271754"/>
                <a:gd name="connsiteX38" fmla="*/ 3995738 w 4148173"/>
                <a:gd name="connsiteY38" fmla="*/ 128588 h 271754"/>
                <a:gd name="connsiteX39" fmla="*/ 3981450 w 4148173"/>
                <a:gd name="connsiteY39" fmla="*/ 133350 h 271754"/>
                <a:gd name="connsiteX40" fmla="*/ 3967163 w 4148173"/>
                <a:gd name="connsiteY40" fmla="*/ 138113 h 271754"/>
                <a:gd name="connsiteX41" fmla="*/ 3929063 w 4148173"/>
                <a:gd name="connsiteY41" fmla="*/ 142875 h 271754"/>
                <a:gd name="connsiteX42" fmla="*/ 3910013 w 4148173"/>
                <a:gd name="connsiteY42" fmla="*/ 147638 h 271754"/>
                <a:gd name="connsiteX43" fmla="*/ 3881438 w 4148173"/>
                <a:gd name="connsiteY43" fmla="*/ 157163 h 271754"/>
                <a:gd name="connsiteX44" fmla="*/ 3871913 w 4148173"/>
                <a:gd name="connsiteY44" fmla="*/ 171450 h 271754"/>
                <a:gd name="connsiteX45" fmla="*/ 3857625 w 4148173"/>
                <a:gd name="connsiteY45" fmla="*/ 200025 h 271754"/>
                <a:gd name="connsiteX46" fmla="*/ 3814763 w 4148173"/>
                <a:gd name="connsiteY46" fmla="*/ 223838 h 271754"/>
                <a:gd name="connsiteX47" fmla="*/ 3800475 w 4148173"/>
                <a:gd name="connsiteY47" fmla="*/ 233363 h 271754"/>
                <a:gd name="connsiteX48" fmla="*/ 3724275 w 4148173"/>
                <a:gd name="connsiteY48" fmla="*/ 247650 h 271754"/>
                <a:gd name="connsiteX49" fmla="*/ 3562350 w 4148173"/>
                <a:gd name="connsiteY49" fmla="*/ 242888 h 271754"/>
                <a:gd name="connsiteX50" fmla="*/ 3529013 w 4148173"/>
                <a:gd name="connsiteY50" fmla="*/ 233363 h 271754"/>
                <a:gd name="connsiteX51" fmla="*/ 3505200 w 4148173"/>
                <a:gd name="connsiteY51" fmla="*/ 228600 h 271754"/>
                <a:gd name="connsiteX52" fmla="*/ 3467100 w 4148173"/>
                <a:gd name="connsiteY52" fmla="*/ 214313 h 271754"/>
                <a:gd name="connsiteX53" fmla="*/ 3419475 w 4148173"/>
                <a:gd name="connsiteY53" fmla="*/ 204788 h 271754"/>
                <a:gd name="connsiteX54" fmla="*/ 3214688 w 4148173"/>
                <a:gd name="connsiteY54" fmla="*/ 200025 h 271754"/>
                <a:gd name="connsiteX55" fmla="*/ 3143250 w 4148173"/>
                <a:gd name="connsiteY55" fmla="*/ 214313 h 271754"/>
                <a:gd name="connsiteX56" fmla="*/ 3076575 w 4148173"/>
                <a:gd name="connsiteY56" fmla="*/ 223838 h 271754"/>
                <a:gd name="connsiteX57" fmla="*/ 3052763 w 4148173"/>
                <a:gd name="connsiteY57" fmla="*/ 228600 h 271754"/>
                <a:gd name="connsiteX58" fmla="*/ 3033713 w 4148173"/>
                <a:gd name="connsiteY58" fmla="*/ 233363 h 271754"/>
                <a:gd name="connsiteX59" fmla="*/ 2924175 w 4148173"/>
                <a:gd name="connsiteY59" fmla="*/ 242888 h 271754"/>
                <a:gd name="connsiteX60" fmla="*/ 2805113 w 4148173"/>
                <a:gd name="connsiteY60" fmla="*/ 257175 h 271754"/>
                <a:gd name="connsiteX61" fmla="*/ 2686050 w 4148173"/>
                <a:gd name="connsiteY61" fmla="*/ 252413 h 271754"/>
                <a:gd name="connsiteX62" fmla="*/ 2633663 w 4148173"/>
                <a:gd name="connsiteY62" fmla="*/ 242888 h 271754"/>
                <a:gd name="connsiteX63" fmla="*/ 2562225 w 4148173"/>
                <a:gd name="connsiteY63" fmla="*/ 233363 h 271754"/>
                <a:gd name="connsiteX64" fmla="*/ 2524125 w 4148173"/>
                <a:gd name="connsiteY64" fmla="*/ 223838 h 271754"/>
                <a:gd name="connsiteX65" fmla="*/ 2509838 w 4148173"/>
                <a:gd name="connsiteY65" fmla="*/ 219075 h 271754"/>
                <a:gd name="connsiteX66" fmla="*/ 2452688 w 4148173"/>
                <a:gd name="connsiteY66" fmla="*/ 209550 h 271754"/>
                <a:gd name="connsiteX67" fmla="*/ 2062163 w 4148173"/>
                <a:gd name="connsiteY67" fmla="*/ 214313 h 271754"/>
                <a:gd name="connsiteX68" fmla="*/ 2043113 w 4148173"/>
                <a:gd name="connsiteY68" fmla="*/ 219075 h 271754"/>
                <a:gd name="connsiteX69" fmla="*/ 2014538 w 4148173"/>
                <a:gd name="connsiteY69" fmla="*/ 223838 h 271754"/>
                <a:gd name="connsiteX70" fmla="*/ 1990725 w 4148173"/>
                <a:gd name="connsiteY70" fmla="*/ 228600 h 271754"/>
                <a:gd name="connsiteX71" fmla="*/ 1938338 w 4148173"/>
                <a:gd name="connsiteY71" fmla="*/ 233363 h 271754"/>
                <a:gd name="connsiteX72" fmla="*/ 1885950 w 4148173"/>
                <a:gd name="connsiteY72" fmla="*/ 242888 h 271754"/>
                <a:gd name="connsiteX73" fmla="*/ 1862138 w 4148173"/>
                <a:gd name="connsiteY73" fmla="*/ 247650 h 271754"/>
                <a:gd name="connsiteX74" fmla="*/ 1809750 w 4148173"/>
                <a:gd name="connsiteY74" fmla="*/ 252413 h 271754"/>
                <a:gd name="connsiteX75" fmla="*/ 1209675 w 4148173"/>
                <a:gd name="connsiteY75" fmla="*/ 257175 h 271754"/>
                <a:gd name="connsiteX76" fmla="*/ 1147763 w 4148173"/>
                <a:gd name="connsiteY76" fmla="*/ 247650 h 271754"/>
                <a:gd name="connsiteX77" fmla="*/ 1104900 w 4148173"/>
                <a:gd name="connsiteY77" fmla="*/ 238125 h 271754"/>
                <a:gd name="connsiteX78" fmla="*/ 1052513 w 4148173"/>
                <a:gd name="connsiteY78" fmla="*/ 233363 h 271754"/>
                <a:gd name="connsiteX79" fmla="*/ 1000125 w 4148173"/>
                <a:gd name="connsiteY79" fmla="*/ 223838 h 271754"/>
                <a:gd name="connsiteX80" fmla="*/ 966788 w 4148173"/>
                <a:gd name="connsiteY80" fmla="*/ 219075 h 271754"/>
                <a:gd name="connsiteX81" fmla="*/ 762000 w 4148173"/>
                <a:gd name="connsiteY81" fmla="*/ 223838 h 271754"/>
                <a:gd name="connsiteX82" fmla="*/ 723900 w 4148173"/>
                <a:gd name="connsiteY82" fmla="*/ 228600 h 271754"/>
                <a:gd name="connsiteX83" fmla="*/ 695325 w 4148173"/>
                <a:gd name="connsiteY83" fmla="*/ 238125 h 271754"/>
                <a:gd name="connsiteX84" fmla="*/ 642938 w 4148173"/>
                <a:gd name="connsiteY84" fmla="*/ 247650 h 271754"/>
                <a:gd name="connsiteX85" fmla="*/ 614363 w 4148173"/>
                <a:gd name="connsiteY85" fmla="*/ 257175 h 271754"/>
                <a:gd name="connsiteX86" fmla="*/ 323850 w 4148173"/>
                <a:gd name="connsiteY86" fmla="*/ 252413 h 271754"/>
                <a:gd name="connsiteX87" fmla="*/ 247650 w 4148173"/>
                <a:gd name="connsiteY87" fmla="*/ 247650 h 271754"/>
                <a:gd name="connsiteX88" fmla="*/ 157163 w 4148173"/>
                <a:gd name="connsiteY88" fmla="*/ 242888 h 271754"/>
                <a:gd name="connsiteX89" fmla="*/ 128588 w 4148173"/>
                <a:gd name="connsiteY89" fmla="*/ 233363 h 271754"/>
                <a:gd name="connsiteX90" fmla="*/ 85725 w 4148173"/>
                <a:gd name="connsiteY90" fmla="*/ 204788 h 271754"/>
                <a:gd name="connsiteX91" fmla="*/ 71438 w 4148173"/>
                <a:gd name="connsiteY91" fmla="*/ 195263 h 271754"/>
                <a:gd name="connsiteX92" fmla="*/ 42863 w 4148173"/>
                <a:gd name="connsiteY92" fmla="*/ 185738 h 271754"/>
                <a:gd name="connsiteX93" fmla="*/ 14288 w 4148173"/>
                <a:gd name="connsiteY93" fmla="*/ 157163 h 271754"/>
                <a:gd name="connsiteX94" fmla="*/ 9525 w 4148173"/>
                <a:gd name="connsiteY94" fmla="*/ 133350 h 271754"/>
                <a:gd name="connsiteX95" fmla="*/ 4763 w 4148173"/>
                <a:gd name="connsiteY95" fmla="*/ 119063 h 271754"/>
                <a:gd name="connsiteX96" fmla="*/ 0 w 4148173"/>
                <a:gd name="connsiteY96" fmla="*/ 100013 h 271754"/>
                <a:gd name="connsiteX97" fmla="*/ 9525 w 4148173"/>
                <a:gd name="connsiteY97" fmla="*/ 66675 h 27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148173" h="271754">
                  <a:moveTo>
                    <a:pt x="9525" y="66675"/>
                  </a:moveTo>
                  <a:lnTo>
                    <a:pt x="9525" y="66675"/>
                  </a:lnTo>
                  <a:lnTo>
                    <a:pt x="323850" y="57150"/>
                  </a:lnTo>
                  <a:cubicBezTo>
                    <a:pt x="338214" y="56575"/>
                    <a:pt x="352340" y="52646"/>
                    <a:pt x="366713" y="52388"/>
                  </a:cubicBezTo>
                  <a:lnTo>
                    <a:pt x="1119188" y="42863"/>
                  </a:lnTo>
                  <a:cubicBezTo>
                    <a:pt x="1138238" y="41275"/>
                    <a:pt x="1157370" y="40471"/>
                    <a:pt x="1176338" y="38100"/>
                  </a:cubicBezTo>
                  <a:cubicBezTo>
                    <a:pt x="1233332" y="30976"/>
                    <a:pt x="1142512" y="33646"/>
                    <a:pt x="1228725" y="28575"/>
                  </a:cubicBezTo>
                  <a:cubicBezTo>
                    <a:pt x="1271543" y="26056"/>
                    <a:pt x="1314450" y="25400"/>
                    <a:pt x="1357313" y="23813"/>
                  </a:cubicBezTo>
                  <a:lnTo>
                    <a:pt x="1743075" y="28575"/>
                  </a:lnTo>
                  <a:cubicBezTo>
                    <a:pt x="1804999" y="29607"/>
                    <a:pt x="1867001" y="29475"/>
                    <a:pt x="1928813" y="33338"/>
                  </a:cubicBezTo>
                  <a:cubicBezTo>
                    <a:pt x="2016908" y="38844"/>
                    <a:pt x="1943956" y="39987"/>
                    <a:pt x="1985963" y="47625"/>
                  </a:cubicBezTo>
                  <a:cubicBezTo>
                    <a:pt x="1998555" y="49915"/>
                    <a:pt x="2011376" y="50696"/>
                    <a:pt x="2024063" y="52388"/>
                  </a:cubicBezTo>
                  <a:cubicBezTo>
                    <a:pt x="2050794" y="55952"/>
                    <a:pt x="2068240" y="59187"/>
                    <a:pt x="2095500" y="61913"/>
                  </a:cubicBezTo>
                  <a:cubicBezTo>
                    <a:pt x="2130395" y="65403"/>
                    <a:pt x="2165212" y="70764"/>
                    <a:pt x="2200275" y="71438"/>
                  </a:cubicBezTo>
                  <a:lnTo>
                    <a:pt x="2614613" y="80963"/>
                  </a:lnTo>
                  <a:cubicBezTo>
                    <a:pt x="2841091" y="88957"/>
                    <a:pt x="2783013" y="85508"/>
                    <a:pt x="2919413" y="95250"/>
                  </a:cubicBezTo>
                  <a:cubicBezTo>
                    <a:pt x="2994025" y="93663"/>
                    <a:pt x="3068750" y="94870"/>
                    <a:pt x="3143250" y="90488"/>
                  </a:cubicBezTo>
                  <a:cubicBezTo>
                    <a:pt x="3150337" y="90071"/>
                    <a:pt x="3155565" y="83208"/>
                    <a:pt x="3162300" y="80963"/>
                  </a:cubicBezTo>
                  <a:cubicBezTo>
                    <a:pt x="3169979" y="78403"/>
                    <a:pt x="3178260" y="78163"/>
                    <a:pt x="3186113" y="76200"/>
                  </a:cubicBezTo>
                  <a:cubicBezTo>
                    <a:pt x="3190983" y="74982"/>
                    <a:pt x="3195530" y="72656"/>
                    <a:pt x="3200400" y="71438"/>
                  </a:cubicBezTo>
                  <a:cubicBezTo>
                    <a:pt x="3208253" y="69475"/>
                    <a:pt x="3216360" y="68638"/>
                    <a:pt x="3224213" y="66675"/>
                  </a:cubicBezTo>
                  <a:cubicBezTo>
                    <a:pt x="3229083" y="65457"/>
                    <a:pt x="3233600" y="63002"/>
                    <a:pt x="3238500" y="61913"/>
                  </a:cubicBezTo>
                  <a:cubicBezTo>
                    <a:pt x="3247926" y="59818"/>
                    <a:pt x="3257649" y="59245"/>
                    <a:pt x="3267075" y="57150"/>
                  </a:cubicBezTo>
                  <a:cubicBezTo>
                    <a:pt x="3271976" y="56061"/>
                    <a:pt x="3276462" y="53477"/>
                    <a:pt x="3281363" y="52388"/>
                  </a:cubicBezTo>
                  <a:cubicBezTo>
                    <a:pt x="3305396" y="47048"/>
                    <a:pt x="3323110" y="46799"/>
                    <a:pt x="3348038" y="42863"/>
                  </a:cubicBezTo>
                  <a:cubicBezTo>
                    <a:pt x="3365569" y="40095"/>
                    <a:pt x="3382682" y="33785"/>
                    <a:pt x="3400425" y="33338"/>
                  </a:cubicBezTo>
                  <a:cubicBezTo>
                    <a:pt x="3571828" y="29017"/>
                    <a:pt x="3743325" y="30163"/>
                    <a:pt x="3914775" y="28575"/>
                  </a:cubicBezTo>
                  <a:cubicBezTo>
                    <a:pt x="3949039" y="17155"/>
                    <a:pt x="3906244" y="31013"/>
                    <a:pt x="3948113" y="19050"/>
                  </a:cubicBezTo>
                  <a:cubicBezTo>
                    <a:pt x="3979317" y="10135"/>
                    <a:pt x="3962855" y="7598"/>
                    <a:pt x="4019550" y="4763"/>
                  </a:cubicBezTo>
                  <a:lnTo>
                    <a:pt x="4114800" y="0"/>
                  </a:lnTo>
                  <a:cubicBezTo>
                    <a:pt x="4124325" y="1588"/>
                    <a:pt x="4134991" y="-28"/>
                    <a:pt x="4143375" y="4763"/>
                  </a:cubicBezTo>
                  <a:cubicBezTo>
                    <a:pt x="4152393" y="9916"/>
                    <a:pt x="4146506" y="34186"/>
                    <a:pt x="4143375" y="38100"/>
                  </a:cubicBezTo>
                  <a:cubicBezTo>
                    <a:pt x="4140239" y="42020"/>
                    <a:pt x="4133850" y="41275"/>
                    <a:pt x="4129088" y="42863"/>
                  </a:cubicBezTo>
                  <a:cubicBezTo>
                    <a:pt x="4124325" y="47625"/>
                    <a:pt x="4120116" y="53015"/>
                    <a:pt x="4114800" y="57150"/>
                  </a:cubicBezTo>
                  <a:cubicBezTo>
                    <a:pt x="4105764" y="64178"/>
                    <a:pt x="4095750" y="69850"/>
                    <a:pt x="4086225" y="76200"/>
                  </a:cubicBezTo>
                  <a:cubicBezTo>
                    <a:pt x="4081463" y="79375"/>
                    <a:pt x="4075985" y="81678"/>
                    <a:pt x="4071938" y="85725"/>
                  </a:cubicBezTo>
                  <a:cubicBezTo>
                    <a:pt x="4054100" y="103563"/>
                    <a:pt x="4064040" y="97883"/>
                    <a:pt x="4043363" y="104775"/>
                  </a:cubicBezTo>
                  <a:cubicBezTo>
                    <a:pt x="4037013" y="109538"/>
                    <a:pt x="4031413" y="115513"/>
                    <a:pt x="4024313" y="119063"/>
                  </a:cubicBezTo>
                  <a:cubicBezTo>
                    <a:pt x="4015333" y="123553"/>
                    <a:pt x="4005263" y="125413"/>
                    <a:pt x="3995738" y="128588"/>
                  </a:cubicBezTo>
                  <a:lnTo>
                    <a:pt x="3981450" y="133350"/>
                  </a:lnTo>
                  <a:cubicBezTo>
                    <a:pt x="3976688" y="134937"/>
                    <a:pt x="3972144" y="137490"/>
                    <a:pt x="3967163" y="138113"/>
                  </a:cubicBezTo>
                  <a:lnTo>
                    <a:pt x="3929063" y="142875"/>
                  </a:lnTo>
                  <a:cubicBezTo>
                    <a:pt x="3922713" y="144463"/>
                    <a:pt x="3916282" y="145757"/>
                    <a:pt x="3910013" y="147638"/>
                  </a:cubicBezTo>
                  <a:cubicBezTo>
                    <a:pt x="3900396" y="150523"/>
                    <a:pt x="3881438" y="157163"/>
                    <a:pt x="3881438" y="157163"/>
                  </a:cubicBezTo>
                  <a:cubicBezTo>
                    <a:pt x="3878263" y="161925"/>
                    <a:pt x="3874473" y="166331"/>
                    <a:pt x="3871913" y="171450"/>
                  </a:cubicBezTo>
                  <a:cubicBezTo>
                    <a:pt x="3865496" y="184284"/>
                    <a:pt x="3869757" y="189410"/>
                    <a:pt x="3857625" y="200025"/>
                  </a:cubicBezTo>
                  <a:cubicBezTo>
                    <a:pt x="3817585" y="235060"/>
                    <a:pt x="3843106" y="209666"/>
                    <a:pt x="3814763" y="223838"/>
                  </a:cubicBezTo>
                  <a:cubicBezTo>
                    <a:pt x="3809643" y="226398"/>
                    <a:pt x="3806010" y="231906"/>
                    <a:pt x="3800475" y="233363"/>
                  </a:cubicBezTo>
                  <a:cubicBezTo>
                    <a:pt x="3775483" y="239940"/>
                    <a:pt x="3724275" y="247650"/>
                    <a:pt x="3724275" y="247650"/>
                  </a:cubicBezTo>
                  <a:cubicBezTo>
                    <a:pt x="3670300" y="246063"/>
                    <a:pt x="3616274" y="245726"/>
                    <a:pt x="3562350" y="242888"/>
                  </a:cubicBezTo>
                  <a:cubicBezTo>
                    <a:pt x="3551072" y="242294"/>
                    <a:pt x="3539814" y="236063"/>
                    <a:pt x="3529013" y="233363"/>
                  </a:cubicBezTo>
                  <a:cubicBezTo>
                    <a:pt x="3521160" y="231400"/>
                    <a:pt x="3513053" y="230563"/>
                    <a:pt x="3505200" y="228600"/>
                  </a:cubicBezTo>
                  <a:cubicBezTo>
                    <a:pt x="3461007" y="217552"/>
                    <a:pt x="3532692" y="231804"/>
                    <a:pt x="3467100" y="214313"/>
                  </a:cubicBezTo>
                  <a:cubicBezTo>
                    <a:pt x="3451457" y="210142"/>
                    <a:pt x="3419475" y="204788"/>
                    <a:pt x="3419475" y="204788"/>
                  </a:cubicBezTo>
                  <a:cubicBezTo>
                    <a:pt x="3341665" y="173664"/>
                    <a:pt x="3389865" y="189300"/>
                    <a:pt x="3214688" y="200025"/>
                  </a:cubicBezTo>
                  <a:cubicBezTo>
                    <a:pt x="3145391" y="204268"/>
                    <a:pt x="3183380" y="207625"/>
                    <a:pt x="3143250" y="214313"/>
                  </a:cubicBezTo>
                  <a:cubicBezTo>
                    <a:pt x="3018961" y="235028"/>
                    <a:pt x="3175573" y="205838"/>
                    <a:pt x="3076575" y="223838"/>
                  </a:cubicBezTo>
                  <a:cubicBezTo>
                    <a:pt x="3068611" y="225286"/>
                    <a:pt x="3060665" y="226844"/>
                    <a:pt x="3052763" y="228600"/>
                  </a:cubicBezTo>
                  <a:cubicBezTo>
                    <a:pt x="3046373" y="230020"/>
                    <a:pt x="3040193" y="232437"/>
                    <a:pt x="3033713" y="233363"/>
                  </a:cubicBezTo>
                  <a:cubicBezTo>
                    <a:pt x="3009852" y="236772"/>
                    <a:pt x="2944444" y="241329"/>
                    <a:pt x="2924175" y="242888"/>
                  </a:cubicBezTo>
                  <a:cubicBezTo>
                    <a:pt x="2883959" y="249590"/>
                    <a:pt x="2847804" y="256205"/>
                    <a:pt x="2805113" y="257175"/>
                  </a:cubicBezTo>
                  <a:cubicBezTo>
                    <a:pt x="2765404" y="258078"/>
                    <a:pt x="2725738" y="254000"/>
                    <a:pt x="2686050" y="252413"/>
                  </a:cubicBezTo>
                  <a:cubicBezTo>
                    <a:pt x="2668588" y="249238"/>
                    <a:pt x="2651215" y="245521"/>
                    <a:pt x="2633663" y="242888"/>
                  </a:cubicBezTo>
                  <a:cubicBezTo>
                    <a:pt x="2596633" y="237333"/>
                    <a:pt x="2594615" y="240304"/>
                    <a:pt x="2562225" y="233363"/>
                  </a:cubicBezTo>
                  <a:cubicBezTo>
                    <a:pt x="2549425" y="230620"/>
                    <a:pt x="2536544" y="227978"/>
                    <a:pt x="2524125" y="223838"/>
                  </a:cubicBezTo>
                  <a:cubicBezTo>
                    <a:pt x="2519363" y="222250"/>
                    <a:pt x="2514708" y="220293"/>
                    <a:pt x="2509838" y="219075"/>
                  </a:cubicBezTo>
                  <a:cubicBezTo>
                    <a:pt x="2491278" y="214435"/>
                    <a:pt x="2471490" y="212236"/>
                    <a:pt x="2452688" y="209550"/>
                  </a:cubicBezTo>
                  <a:lnTo>
                    <a:pt x="2062163" y="214313"/>
                  </a:lnTo>
                  <a:cubicBezTo>
                    <a:pt x="2055619" y="214465"/>
                    <a:pt x="2049531" y="217791"/>
                    <a:pt x="2043113" y="219075"/>
                  </a:cubicBezTo>
                  <a:cubicBezTo>
                    <a:pt x="2033644" y="220969"/>
                    <a:pt x="2024039" y="222111"/>
                    <a:pt x="2014538" y="223838"/>
                  </a:cubicBezTo>
                  <a:cubicBezTo>
                    <a:pt x="2006574" y="225286"/>
                    <a:pt x="1998757" y="227596"/>
                    <a:pt x="1990725" y="228600"/>
                  </a:cubicBezTo>
                  <a:cubicBezTo>
                    <a:pt x="1973326" y="230775"/>
                    <a:pt x="1955800" y="231775"/>
                    <a:pt x="1938338" y="233363"/>
                  </a:cubicBezTo>
                  <a:cubicBezTo>
                    <a:pt x="1879505" y="245128"/>
                    <a:pt x="1952990" y="230699"/>
                    <a:pt x="1885950" y="242888"/>
                  </a:cubicBezTo>
                  <a:cubicBezTo>
                    <a:pt x="1877986" y="244336"/>
                    <a:pt x="1870170" y="246646"/>
                    <a:pt x="1862138" y="247650"/>
                  </a:cubicBezTo>
                  <a:cubicBezTo>
                    <a:pt x="1844739" y="249825"/>
                    <a:pt x="1827213" y="250825"/>
                    <a:pt x="1809750" y="252413"/>
                  </a:cubicBezTo>
                  <a:cubicBezTo>
                    <a:pt x="1612256" y="291908"/>
                    <a:pt x="1415893" y="258984"/>
                    <a:pt x="1209675" y="257175"/>
                  </a:cubicBezTo>
                  <a:cubicBezTo>
                    <a:pt x="1193645" y="254885"/>
                    <a:pt x="1164298" y="250957"/>
                    <a:pt x="1147763" y="247650"/>
                  </a:cubicBezTo>
                  <a:cubicBezTo>
                    <a:pt x="1133411" y="244780"/>
                    <a:pt x="1119374" y="240296"/>
                    <a:pt x="1104900" y="238125"/>
                  </a:cubicBezTo>
                  <a:cubicBezTo>
                    <a:pt x="1087560" y="235524"/>
                    <a:pt x="1069927" y="235412"/>
                    <a:pt x="1052513" y="233363"/>
                  </a:cubicBezTo>
                  <a:cubicBezTo>
                    <a:pt x="1025548" y="230191"/>
                    <a:pt x="1025364" y="228044"/>
                    <a:pt x="1000125" y="223838"/>
                  </a:cubicBezTo>
                  <a:cubicBezTo>
                    <a:pt x="989053" y="221993"/>
                    <a:pt x="977900" y="220663"/>
                    <a:pt x="966788" y="219075"/>
                  </a:cubicBezTo>
                  <a:lnTo>
                    <a:pt x="762000" y="223838"/>
                  </a:lnTo>
                  <a:cubicBezTo>
                    <a:pt x="749211" y="224340"/>
                    <a:pt x="736415" y="225918"/>
                    <a:pt x="723900" y="228600"/>
                  </a:cubicBezTo>
                  <a:cubicBezTo>
                    <a:pt x="714083" y="230704"/>
                    <a:pt x="705264" y="236705"/>
                    <a:pt x="695325" y="238125"/>
                  </a:cubicBezTo>
                  <a:cubicBezTo>
                    <a:pt x="671854" y="241478"/>
                    <a:pt x="663347" y="241528"/>
                    <a:pt x="642938" y="247650"/>
                  </a:cubicBezTo>
                  <a:cubicBezTo>
                    <a:pt x="633321" y="250535"/>
                    <a:pt x="614363" y="257175"/>
                    <a:pt x="614363" y="257175"/>
                  </a:cubicBezTo>
                  <a:lnTo>
                    <a:pt x="323850" y="252413"/>
                  </a:lnTo>
                  <a:cubicBezTo>
                    <a:pt x="298409" y="251752"/>
                    <a:pt x="273058" y="249102"/>
                    <a:pt x="247650" y="247650"/>
                  </a:cubicBezTo>
                  <a:lnTo>
                    <a:pt x="157163" y="242888"/>
                  </a:lnTo>
                  <a:cubicBezTo>
                    <a:pt x="147638" y="239713"/>
                    <a:pt x="136942" y="238932"/>
                    <a:pt x="128588" y="233363"/>
                  </a:cubicBezTo>
                  <a:lnTo>
                    <a:pt x="85725" y="204788"/>
                  </a:lnTo>
                  <a:cubicBezTo>
                    <a:pt x="80963" y="201613"/>
                    <a:pt x="76868" y="197073"/>
                    <a:pt x="71438" y="195263"/>
                  </a:cubicBezTo>
                  <a:lnTo>
                    <a:pt x="42863" y="185738"/>
                  </a:lnTo>
                  <a:cubicBezTo>
                    <a:pt x="33338" y="176213"/>
                    <a:pt x="16930" y="170372"/>
                    <a:pt x="14288" y="157163"/>
                  </a:cubicBezTo>
                  <a:cubicBezTo>
                    <a:pt x="12700" y="149225"/>
                    <a:pt x="11488" y="141203"/>
                    <a:pt x="9525" y="133350"/>
                  </a:cubicBezTo>
                  <a:cubicBezTo>
                    <a:pt x="8307" y="128480"/>
                    <a:pt x="6142" y="123890"/>
                    <a:pt x="4763" y="119063"/>
                  </a:cubicBezTo>
                  <a:cubicBezTo>
                    <a:pt x="2965" y="112769"/>
                    <a:pt x="1588" y="106363"/>
                    <a:pt x="0" y="100013"/>
                  </a:cubicBezTo>
                  <a:cubicBezTo>
                    <a:pt x="5661" y="60389"/>
                    <a:pt x="-6463" y="66675"/>
                    <a:pt x="9525" y="6667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50FEF42B-02B6-4321-8178-33E8452DF842}"/>
                </a:ext>
              </a:extLst>
            </p:cNvPr>
            <p:cNvCxnSpPr/>
            <p:nvPr/>
          </p:nvCxnSpPr>
          <p:spPr>
            <a:xfrm flipH="1">
              <a:off x="11044775" y="5542182"/>
              <a:ext cx="360686" cy="82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61802E3-DB3C-49D9-BF2A-111B7A2AA922}"/>
                </a:ext>
              </a:extLst>
            </p:cNvPr>
            <p:cNvSpPr/>
            <p:nvPr/>
          </p:nvSpPr>
          <p:spPr>
            <a:xfrm>
              <a:off x="7645566" y="3363468"/>
              <a:ext cx="844731" cy="17068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F17B1DFA-8FE6-4E18-82DE-D30E8D739CA3}"/>
                </a:ext>
              </a:extLst>
            </p:cNvPr>
            <p:cNvSpPr/>
            <p:nvPr/>
          </p:nvSpPr>
          <p:spPr>
            <a:xfrm>
              <a:off x="8757716" y="3762995"/>
              <a:ext cx="844731" cy="129106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6E6D779-0102-449C-8CE1-1E39B61C5874}"/>
                </a:ext>
              </a:extLst>
            </p:cNvPr>
            <p:cNvSpPr/>
            <p:nvPr/>
          </p:nvSpPr>
          <p:spPr>
            <a:xfrm>
              <a:off x="9714366" y="3604792"/>
              <a:ext cx="1309131" cy="144317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A349FFFF-BC4E-4942-A1C7-D5B056B91419}"/>
                </a:ext>
              </a:extLst>
            </p:cNvPr>
            <p:cNvCxnSpPr>
              <a:cxnSpLocks/>
            </p:cNvCxnSpPr>
            <p:nvPr/>
          </p:nvCxnSpPr>
          <p:spPr>
            <a:xfrm>
              <a:off x="6944352" y="4075991"/>
              <a:ext cx="701214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E25FD20C-82AE-4CFC-A91B-5CA1CBD7F9A2}"/>
                </a:ext>
              </a:extLst>
            </p:cNvPr>
            <p:cNvCxnSpPr>
              <a:cxnSpLocks/>
            </p:cNvCxnSpPr>
            <p:nvPr/>
          </p:nvCxnSpPr>
          <p:spPr>
            <a:xfrm>
              <a:off x="8398154" y="4072396"/>
              <a:ext cx="536840" cy="0"/>
            </a:xfrm>
            <a:prstGeom prst="straightConnector1">
              <a:avLst/>
            </a:prstGeom>
            <a:ln>
              <a:solidFill>
                <a:srgbClr val="27E1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39E0C92F-0BC6-4443-8FB2-7347A27B323C}"/>
                </a:ext>
              </a:extLst>
            </p:cNvPr>
            <p:cNvCxnSpPr>
              <a:cxnSpLocks/>
            </p:cNvCxnSpPr>
            <p:nvPr/>
          </p:nvCxnSpPr>
          <p:spPr>
            <a:xfrm>
              <a:off x="9546915" y="4072396"/>
              <a:ext cx="701214" cy="0"/>
            </a:xfrm>
            <a:prstGeom prst="straightConnector1">
              <a:avLst/>
            </a:prstGeom>
            <a:ln>
              <a:solidFill>
                <a:srgbClr val="39CB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56062EA3-AB03-4F68-83AC-AE258F525457}"/>
                </a:ext>
              </a:extLst>
            </p:cNvPr>
            <p:cNvCxnSpPr>
              <a:cxnSpLocks/>
            </p:cNvCxnSpPr>
            <p:nvPr/>
          </p:nvCxnSpPr>
          <p:spPr>
            <a:xfrm>
              <a:off x="10491328" y="4072396"/>
              <a:ext cx="9679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8B70488-D7E7-4D77-8E30-107669B1C0F9}"/>
                </a:ext>
              </a:extLst>
            </p:cNvPr>
            <p:cNvSpPr txBox="1"/>
            <p:nvPr/>
          </p:nvSpPr>
          <p:spPr>
            <a:xfrm>
              <a:off x="7556402" y="3867893"/>
              <a:ext cx="1039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Air Stripper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717AC7B-6695-4024-8EE2-C552048AE92A}"/>
                </a:ext>
              </a:extLst>
            </p:cNvPr>
            <p:cNvSpPr txBox="1"/>
            <p:nvPr/>
          </p:nvSpPr>
          <p:spPr>
            <a:xfrm>
              <a:off x="8735098" y="4003212"/>
              <a:ext cx="93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Carbon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8C5FA15-7C4B-4B98-862F-92549AA93161}"/>
                </a:ext>
              </a:extLst>
            </p:cNvPr>
            <p:cNvSpPr txBox="1"/>
            <p:nvPr/>
          </p:nvSpPr>
          <p:spPr>
            <a:xfrm>
              <a:off x="9753181" y="4372544"/>
              <a:ext cx="1263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Ion Exchange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220DCAF-D066-4E90-BC80-7D404141226D}"/>
                </a:ext>
              </a:extLst>
            </p:cNvPr>
            <p:cNvSpPr txBox="1"/>
            <p:nvPr/>
          </p:nvSpPr>
          <p:spPr>
            <a:xfrm>
              <a:off x="8081432" y="2647261"/>
              <a:ext cx="2567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Treatment Building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="" xmlns:a16="http://schemas.microsoft.com/office/drawing/2014/main" id="{5AE28BAD-2A6C-478B-A6B2-926975920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76456" y="5407359"/>
              <a:ext cx="473810" cy="130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22DE0E84-761F-4A7C-8A93-34BAD4D458A7}"/>
                </a:ext>
              </a:extLst>
            </p:cNvPr>
            <p:cNvSpPr/>
            <p:nvPr/>
          </p:nvSpPr>
          <p:spPr>
            <a:xfrm flipH="1">
              <a:off x="11413583" y="4910562"/>
              <a:ext cx="45719" cy="6410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C6EA334E-6169-4DF3-AAE3-D73A2854A397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699" y="4139574"/>
              <a:ext cx="0" cy="749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F418D332-468C-4BB6-9A0B-20425AD45544}"/>
              </a:ext>
            </a:extLst>
          </p:cNvPr>
          <p:cNvSpPr/>
          <p:nvPr/>
        </p:nvSpPr>
        <p:spPr>
          <a:xfrm>
            <a:off x="-87071" y="1062935"/>
            <a:ext cx="10044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Groundwater is extracted via extraction wells, piped to a treatment building, treated, and reinjected back into the aquifer through injection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Treatment technologies include air stripping, carbon adsorption, and 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Injection water may be amended with nutrients to enhance in-situ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biodegradation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-1" y="104413"/>
            <a:ext cx="93810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Permeable </a:t>
            </a: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Reactive Barriers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D5E5A19-322F-420A-B145-B66F2485864F}"/>
              </a:ext>
            </a:extLst>
          </p:cNvPr>
          <p:cNvSpPr/>
          <p:nvPr/>
        </p:nvSpPr>
        <p:spPr>
          <a:xfrm>
            <a:off x="-283463" y="1166402"/>
            <a:ext cx="99693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Permeable Reactive Barrier (PRB) is a “wall” of reactive materials created below ground in which groundwater is treated as it flows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material reacts with the contaminants in groundwater to form less toxic or harmless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PRBs can be installed by trenching and replacing the original material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(emplaced)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by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PRB material into multiple closely spaced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76CCD0-6AF3-4C94-BF7A-091A0A5C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52" y="3338322"/>
            <a:ext cx="5471108" cy="33350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11B514E-96DD-438C-94C4-C1670304C421}"/>
              </a:ext>
            </a:extLst>
          </p:cNvPr>
          <p:cNvSpPr/>
          <p:nvPr/>
        </p:nvSpPr>
        <p:spPr>
          <a:xfrm>
            <a:off x="6521752" y="6396335"/>
            <a:ext cx="5740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EPA, 2012, A Citizen’s Guide to Permeable Reactive Barriers, EPA 542-F-12-015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0" y="60091"/>
            <a:ext cx="94064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Land </a:t>
            </a:r>
            <a:r>
              <a:rPr lang="en-US" sz="2900" cap="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Controls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ECAFC19-2348-40A3-82A4-BB8893F28B90}"/>
              </a:ext>
            </a:extLst>
          </p:cNvPr>
          <p:cNvSpPr/>
          <p:nvPr/>
        </p:nvSpPr>
        <p:spPr>
          <a:xfrm>
            <a:off x="0" y="1285382"/>
            <a:ext cx="955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Zoning restrictions, municipal ordinances, or Environmental Use Controls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EUCs) administered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KDHE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places restrictions, prohibitions, and conditions on land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potential human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Binding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the landowner and any future owners, lessees, and property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users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require notification, planning, and procedures for handling and disposal of any impacted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Prohibition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the drilling or use of domestic or livestock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wells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Fencing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signage. 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EUC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placed on the Plume J (Landfill 1) property.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885"/>
          <a:stretch/>
        </p:blipFill>
        <p:spPr>
          <a:xfrm>
            <a:off x="0" y="511900"/>
            <a:ext cx="5214840" cy="63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93543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KDHE - CAD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0640" y="2715454"/>
            <a:ext cx="4843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Zone 1 – West of Centennial Ditch – Non-Residential Use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Zone 2 – East of Centennial Ditch – Residential Use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0" y="2785533"/>
            <a:ext cx="7535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Zone 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4540" y="2785533"/>
            <a:ext cx="7535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Zone 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056" y="0"/>
            <a:ext cx="50812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528523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KDHE - CAD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5" y="1492416"/>
            <a:ext cx="5107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TCE plumes - highest concentration 100,000 µg/L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Soil, surface water, and groundwater analysis - multiple contaminants of the VOCs, PFAS, petroleum compounds, and metals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B0631D0-46E7-4DAE-BCB9-6861D02D27F8}"/>
              </a:ext>
            </a:extLst>
          </p:cNvPr>
          <p:cNvSpPr/>
          <p:nvPr/>
        </p:nvSpPr>
        <p:spPr>
          <a:xfrm>
            <a:off x="-204554" y="5278480"/>
            <a:ext cx="9558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Soil contamination at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pose an unacceptable risk to outdoor workers or future residents.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Soil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contamination contributes to groundwater contamination through the leaching of contaminants into groundwater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232326" y="538609"/>
            <a:ext cx="8889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Cleanup 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Levels for Soil Target Compounds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DBC83CD3-8150-4FFD-885F-293981284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018777"/>
              </p:ext>
            </p:extLst>
          </p:nvPr>
        </p:nvGraphicFramePr>
        <p:xfrm>
          <a:off x="438912" y="1000274"/>
          <a:ext cx="8915400" cy="41618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1573">
                  <a:extLst>
                    <a:ext uri="{9D8B030D-6E8A-4147-A177-3AD203B41FA5}">
                      <a16:colId xmlns="" xmlns:a16="http://schemas.microsoft.com/office/drawing/2014/main" val="985848956"/>
                    </a:ext>
                  </a:extLst>
                </a:gridCol>
                <a:gridCol w="2631369">
                  <a:extLst>
                    <a:ext uri="{9D8B030D-6E8A-4147-A177-3AD203B41FA5}">
                      <a16:colId xmlns="" xmlns:a16="http://schemas.microsoft.com/office/drawing/2014/main" val="445284330"/>
                    </a:ext>
                  </a:extLst>
                </a:gridCol>
                <a:gridCol w="3082458">
                  <a:extLst>
                    <a:ext uri="{9D8B030D-6E8A-4147-A177-3AD203B41FA5}">
                      <a16:colId xmlns="" xmlns:a16="http://schemas.microsoft.com/office/drawing/2014/main" val="2200660551"/>
                    </a:ext>
                  </a:extLst>
                </a:gridCol>
              </a:tblGrid>
              <a:tr h="77386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Remedial Goals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(µg/kg)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Alternate Treatment Goal (Zone 1) (µg/kg)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3776027"/>
                  </a:ext>
                </a:extLst>
              </a:tr>
              <a:tr h="44609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Tetrachloroethylene (PCE)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4742050"/>
                  </a:ext>
                </a:extLst>
              </a:tr>
              <a:tr h="44609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Trichloroethylene (TCE)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44965676"/>
                  </a:ext>
                </a:extLst>
              </a:tr>
              <a:tr h="44609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cis-1,2-Dichloroethylene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3683212"/>
                  </a:ext>
                </a:extLst>
              </a:tr>
              <a:tr h="3224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Vinyl Chloride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0105023"/>
                  </a:ext>
                </a:extLst>
              </a:tr>
              <a:tr h="44609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trans-1,2-Dichloroethylene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46555458"/>
                  </a:ext>
                </a:extLst>
              </a:tr>
              <a:tr h="3224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Tetrachloride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88691290"/>
                  </a:ext>
                </a:extLst>
              </a:tr>
              <a:tr h="3224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Chloroform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5801975"/>
                  </a:ext>
                </a:extLst>
              </a:tr>
              <a:tr h="32244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PFOS + PFOA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Established</a:t>
                      </a:r>
                      <a:endParaRPr lang="en-US" sz="1800" b="1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992942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93543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KDHE - CAD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B0631D0-46E7-4DAE-BCB9-6861D02D27F8}"/>
              </a:ext>
            </a:extLst>
          </p:cNvPr>
          <p:cNvSpPr/>
          <p:nvPr/>
        </p:nvSpPr>
        <p:spPr>
          <a:xfrm>
            <a:off x="-247638" y="4919008"/>
            <a:ext cx="9849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Groundwater in the vicinity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a potential source of drinking water in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Restrictions preclude use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groundwater for drinking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purposes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development is also restricted in certain areas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 site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the Salina Airport Authority Master Plan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512064" y="538609"/>
            <a:ext cx="875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Cleanup Levels for Groundwater </a:t>
            </a:r>
            <a:r>
              <a:rPr lang="en-US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</a:t>
            </a:r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Compounds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710303"/>
              </p:ext>
            </p:extLst>
          </p:nvPr>
        </p:nvGraphicFramePr>
        <p:xfrm>
          <a:off x="603507" y="1077218"/>
          <a:ext cx="8750806" cy="384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8496"/>
                <a:gridCol w="2106334"/>
                <a:gridCol w="3195976"/>
              </a:tblGrid>
              <a:tr h="6644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Remedial Goals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(µg/L)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Alternate Treatment Goal (Zone 1) (µg/L)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Tetrachloroethylene (PCE)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Trichloroethylene (TCE)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cis-1,2-Dichloroethylene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Vinyl Chloride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trans-1,2-Dichloroethylene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Tetrachloride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Chloroform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PFOS + PFOA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0.00007</a:t>
                      </a:r>
                      <a:r>
                        <a:rPr lang="en-US" sz="18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93543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KDHE - CAD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BC83CD3-8150-4FFD-885F-293981284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7017"/>
              </p:ext>
            </p:extLst>
          </p:nvPr>
        </p:nvGraphicFramePr>
        <p:xfrm>
          <a:off x="0" y="1632907"/>
          <a:ext cx="12191999" cy="48235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57060">
                  <a:extLst>
                    <a:ext uri="{9D8B030D-6E8A-4147-A177-3AD203B41FA5}">
                      <a16:colId xmlns="" xmlns:a16="http://schemas.microsoft.com/office/drawing/2014/main" val="985848956"/>
                    </a:ext>
                  </a:extLst>
                </a:gridCol>
                <a:gridCol w="4734939">
                  <a:extLst>
                    <a:ext uri="{9D8B030D-6E8A-4147-A177-3AD203B41FA5}">
                      <a16:colId xmlns="" xmlns:a16="http://schemas.microsoft.com/office/drawing/2014/main" val="1785536011"/>
                    </a:ext>
                  </a:extLst>
                </a:gridCol>
              </a:tblGrid>
              <a:tr h="5024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Remedial Grouping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Preferred Alternative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3776027"/>
                  </a:ext>
                </a:extLst>
              </a:tr>
              <a:tr h="5024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of Source Areas –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Treatment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4742050"/>
                  </a:ext>
                </a:extLst>
              </a:tr>
              <a:tr h="5024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of Source Areas –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Excavation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4965676"/>
                  </a:ext>
                </a:extLst>
              </a:tr>
              <a:tr h="5024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of Source Areas –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Treatment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3683212"/>
                  </a:ext>
                </a:extLst>
              </a:tr>
              <a:tr h="9043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Migration from Source Areas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   Plumes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and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Emplaced Reactive Barriers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0105023"/>
                  </a:ext>
                </a:extLst>
              </a:tr>
              <a:tr h="5027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Prevention of Plume Migration –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Plumes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 E, F,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Injected Reactive Barriers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6555458"/>
                  </a:ext>
                </a:extLst>
              </a:tr>
              <a:tr h="9043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of Groundwater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OU-1 and OU-2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Directed Groundwater Recirculation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8691290"/>
                  </a:ext>
                </a:extLst>
              </a:tr>
              <a:tr h="5024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Plumes I, J, and 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Use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580197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1EA6E9-AAB5-47B0-8677-D123434C7FCD}"/>
              </a:ext>
            </a:extLst>
          </p:cNvPr>
          <p:cNvSpPr/>
          <p:nvPr/>
        </p:nvSpPr>
        <p:spPr>
          <a:xfrm>
            <a:off x="0" y="1156772"/>
            <a:ext cx="10963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Preferred Remedial </a:t>
            </a:r>
            <a:r>
              <a:rPr lang="en-US" sz="24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Actions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93543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KDHE - CAD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1" y="0"/>
            <a:ext cx="93543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69264"/>
            <a:ext cx="9994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July 2019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Final KDHE CAD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Jan. 2020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SPEs/U.S.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completed mediation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2020 – Submitted Draft Remedial Design Phase 1 to KDHE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Jun. 2020 – SPEs approved Consent Decree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Oct. 2020 – U.S. approved Consent Decree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Nov. 2020 – U.S. District Court approved Consent Decree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2021 – Received $65.9 Million from the U.S.</a:t>
            </a:r>
          </a:p>
          <a:p>
            <a:pPr marL="971550" lvl="1" indent="-514350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Mar. 2021 – Executed Amended 2012 Consent Agreement and Final Order (CAFO)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Amended 2012 CAFO to include Remedial Design/Remedial Actions</a:t>
            </a:r>
          </a:p>
        </p:txBody>
      </p:sp>
    </p:spTree>
    <p:extLst>
      <p:ext uri="{BB962C8B-B14F-4D97-AF65-F5344CB8AC3E}">
        <p14:creationId xmlns:p14="http://schemas.microsoft.com/office/powerpoint/2010/main" val="7660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our_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7777163" cy="1143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1828800"/>
            <a:ext cx="77724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42900">
              <a:spcBef>
                <a:spcPct val="20000"/>
              </a:spcBef>
              <a:defRPr/>
            </a:pPr>
            <a:endParaRPr lang="en-US" sz="3200" dirty="0">
              <a:latin typeface="Palatino Linotype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67733"/>
            <a:ext cx="9301163" cy="705156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– Schilling Air Force Base</a:t>
            </a:r>
            <a:endParaRPr lang="en-US" sz="29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68489" y="701640"/>
            <a:ext cx="103357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1942 Smoky Hill Army Air Base Opens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1946 Renamed Smoky Hill Air Force Base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1957 Renamed Schilling Air Force Base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1965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 closed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1965-1967  Base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buildings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Salina Airport Authority</a:t>
            </a: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Unified School District</a:t>
            </a: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Kansas Education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Authority                                  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now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Kansas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Board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Salina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1942-1967 the military operated the base</a:t>
            </a:r>
          </a:p>
          <a:p>
            <a:pPr marL="800100" lvl="1" indent="-342900">
              <a:buFont typeface="Wingdings" panose="05000000000000000000" pitchFamily="2" charset="2"/>
              <a:buChar char="q"/>
              <a:tabLst>
                <a:tab pos="182880" algn="l"/>
                <a:tab pos="27432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time of base closure, there were no                                  environmental laws or regulations 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427" y="2038864"/>
            <a:ext cx="3903979" cy="31249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1256" y="5163770"/>
            <a:ext cx="4382033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aerial photograph of the Smoky Hill Army Air Field in 1943.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63948"/>
              </p:ext>
            </p:extLst>
          </p:nvPr>
        </p:nvGraphicFramePr>
        <p:xfrm>
          <a:off x="576072" y="1101256"/>
          <a:ext cx="8729917" cy="4914320"/>
        </p:xfrm>
        <a:graphic>
          <a:graphicData uri="http://schemas.openxmlformats.org/drawingml/2006/table">
            <a:tbl>
              <a:tblPr/>
              <a:tblGrid>
                <a:gridCol w="6681966"/>
                <a:gridCol w="2047951"/>
              </a:tblGrid>
              <a:tr h="479361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Remedial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Action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Cost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9852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of Source Areas, Excavation Plume B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$ 3,300,000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of Source Areas, ISTD Plume A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$ 3,900,000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of Source Areas, ISTD Plume C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$ 4,800,000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of Migration From Source Areas, PRB Plume F+G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$ 4,400,000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of Groundwater Plumes, DGR System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$37,400,000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Prevention of Plume Migration, PRB Plumes D, E, F, G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$ 3,500,000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Groundwater Monitoring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$ 5,400,000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Well Maintenance and Repair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800,000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Air Monitoring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$ 1,500,000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14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Database Management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$ 1,600,000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Reporting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$ 2,300,000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KDHE Oversight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600,000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Well Abandonment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   900,000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7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Involvement, Administration, Legal, and Insurance</a:t>
                      </a: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$ 1,300,000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36" marR="9436" marT="9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37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Total:      $71,700,000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17635" marR="9436" marT="9436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141151-0534-4878-BB78-F639460E12DC}"/>
              </a:ext>
            </a:extLst>
          </p:cNvPr>
          <p:cNvSpPr/>
          <p:nvPr/>
        </p:nvSpPr>
        <p:spPr>
          <a:xfrm>
            <a:off x="0" y="72978"/>
            <a:ext cx="93634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216" y="731520"/>
            <a:ext cx="871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Cost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1EA6E9-AAB5-47B0-8677-D123434C7FCD}"/>
              </a:ext>
            </a:extLst>
          </p:cNvPr>
          <p:cNvSpPr/>
          <p:nvPr/>
        </p:nvSpPr>
        <p:spPr>
          <a:xfrm>
            <a:off x="0" y="156161"/>
            <a:ext cx="939088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0" cap="all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DRAGUN REMEDIAL DESIGN</a:t>
            </a:r>
            <a:endParaRPr lang="en-US" sz="2900" cap="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560" y="5176376"/>
            <a:ext cx="2355305" cy="750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-341710" y="4957280"/>
            <a:ext cx="9132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2021 - June 2023:  Remedial Design/Bid Solicitation/Contractor Selection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Jan. 2022 – Dec. 2050:  Construction and Implementation of Remedial Actions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KDHE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Oversight of Groundwater/Air Monitoring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0" y="1581665"/>
            <a:ext cx="10046375" cy="3475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13759"/>
            <a:ext cx="9564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April 2021 – Executed Agreement for Remedial Design/Bid Solicitation/Contractor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election $5,440,112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24" y="650789"/>
            <a:ext cx="5143500" cy="6207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4441" y="83151"/>
            <a:ext cx="5848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292" y="712343"/>
            <a:ext cx="4408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Investigations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Refine delineation of each of the plumes/source area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 each proposed remediation process</a:t>
            </a:r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7048" y="3020667"/>
            <a:ext cx="3516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Chemicals of Concern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292" y="4689926"/>
            <a:ext cx="2767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Chemicals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Chloroform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1,2 DCE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292" y="6263884"/>
            <a:ext cx="248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 Plumes A-K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5330" y="2520100"/>
            <a:ext cx="7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8724" y="4569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33470" y="3720429"/>
            <a:ext cx="21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46229" y="3509319"/>
            <a:ext cx="22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46218" y="2800865"/>
            <a:ext cx="23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13657" y="3623278"/>
            <a:ext cx="21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6374" y="5568779"/>
            <a:ext cx="20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96941" y="5474756"/>
            <a:ext cx="1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01720" y="4938459"/>
            <a:ext cx="16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25082" y="4135927"/>
            <a:ext cx="26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88118" y="4243649"/>
            <a:ext cx="23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3" y="1589902"/>
            <a:ext cx="6755026" cy="526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584" y="128024"/>
            <a:ext cx="53197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6356"/>
            <a:ext cx="53051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A source area (near SAA)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situ thermal desorption (ISTD)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 exceeds 500,000 (µg/kg)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Lesser concentrations: CT, chloroform, PCE, DCE and VC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 Membrane interface / hydraulic profiling tool (MiHpt)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vertical indication of total VOC’s in soil and groundwater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vertical indication of permeability in soil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Geoprobe    tool – Salina, KS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eptagon 2"/>
          <p:cNvSpPr/>
          <p:nvPr/>
        </p:nvSpPr>
        <p:spPr>
          <a:xfrm>
            <a:off x="2652584" y="6096000"/>
            <a:ext cx="219456" cy="243840"/>
          </a:xfrm>
          <a:prstGeom prst="hept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9692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04" y="1573426"/>
            <a:ext cx="7168895" cy="5284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777" y="235116"/>
            <a:ext cx="53197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94" y="1573426"/>
            <a:ext cx="4947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C source area (near KSU Technology Center)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 exceeds 150,000 µg/kg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Lesser concentrations: CT, chloroform, PCE, DCE and VC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 MiHpt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1631092"/>
            <a:ext cx="6211330" cy="5226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101" y="235116"/>
            <a:ext cx="53197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DRAGUN REMEDIAL DESIGN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660" y="1492416"/>
            <a:ext cx="56676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F source area (near Kansas Army National Guard)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Emplaced permeable reactive barrier (PRB)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 exceeds 942 µg/L in groundwater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TCE exceeds 70 µg/L in groundwater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Lesser concentrations: chloroform and DCE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 Passive soil gas samplers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90" y="1556951"/>
            <a:ext cx="7307710" cy="530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303" y="235116"/>
            <a:ext cx="53197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325" y="1492416"/>
            <a:ext cx="44319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G source area (near former fire burning training area)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Emplaced PRB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 exceeds 19,200 µg/L in groundwater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 exceeds 22,000 µg/L in groundwater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 exceeds 1, 150 µg/L in bedrock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CT exceeds 1, 197 µg/L in bedrock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6" y="1556951"/>
            <a:ext cx="6120715" cy="5482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546" y="235116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984" y="1556951"/>
            <a:ext cx="52234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D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Originates at Liquid Oxygen Plan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(residential area)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3,000 ft.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PRB at Leading edge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TCE, PCE, 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MiHpt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600 ft. perpendicular to groundwater flow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 ft. spacing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37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17" y="1573427"/>
            <a:ext cx="6614984" cy="5284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7211" y="235116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367" y="1573427"/>
            <a:ext cx="53628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Originates at former sewage treatment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lant area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under Dry Creek near private domestic wells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3200 ft.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67" y="3759554"/>
            <a:ext cx="50580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PRB at Leading edge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TCE, PCE, 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MiHpt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300 ft. perpendicular to groundwater flow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ft. spacing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56" y="1556951"/>
            <a:ext cx="4962144" cy="5301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8572" y="301272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7750" y="1556951"/>
            <a:ext cx="6648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F3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Originates on Centennial Rd. and Summer Rd.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in residential area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5,000 ft.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750" y="3495943"/>
            <a:ext cx="7014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PRB at leading edge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TCE, PCE, CT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MiHpt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ft. perpendicular to groundwater flow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 ft. spacing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our_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7816103" cy="1143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76200"/>
            <a:ext cx="9340103" cy="694266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– </a:t>
            </a:r>
            <a:r>
              <a:rPr lang="en-US" sz="29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Schilling </a:t>
            </a:r>
            <a:r>
              <a:rPr lang="en-US" sz="29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Force Base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43000"/>
            <a:ext cx="96765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1994-1995:  Removal of 107 underground storage tanks and associated piping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1998: Removal of transformer vault and box culvert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2005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ACOE issues Final Remedial Investigation Report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2005  Dragun Corporation retained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SPEs to review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ACOE data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Errors found in calculations of groundwater travel time to City water supply wells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Identified a more urgent need to address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contaminants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2006:  Installation of an air stripper at Salina Area Technical College sump</a:t>
            </a:r>
          </a:p>
          <a:p>
            <a:pPr marL="971550" lvl="1" indent="-514350"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2006:  Installation of sub-slab ventilation system in classroom building at SATC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KSU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5" y="1548714"/>
            <a:ext cx="4779265" cy="530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7216" y="217580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989" y="1548714"/>
            <a:ext cx="6383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F2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Originates near National Guard Building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in residential area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800 ft.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989" y="3118374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PRB at leading edge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89" y="3580039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TCE, PCE, 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989" y="4041704"/>
            <a:ext cx="706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MiHpt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500 ft. perpendicular to groundwater flow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ft. spacing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56951"/>
            <a:ext cx="5181600" cy="5301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8491" y="159456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748" y="1050724"/>
            <a:ext cx="600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Originates at former fire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raining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at centennial ditch and residential area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3,000 ft.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748" y="3376895"/>
            <a:ext cx="532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PRB at leading edge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748" y="3838560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TCE and CT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48" y="4300225"/>
            <a:ext cx="6723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MiHpt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300 ft. perpendicular to groundwater flow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ft. spacing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5578" y="235116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5372" y="1492416"/>
            <a:ext cx="60235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Plumes A-D, E, F1,F2,F3 and 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Directed groundwater recirculation (DGR)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existing data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HPT to identify permeable zones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 test wells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Extraction step tests at extraction wells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Injection step tests at injection wells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25.JPG"/>
          <p:cNvPicPr>
            <a:picLocks noChangeAspect="1"/>
          </p:cNvPicPr>
          <p:nvPr/>
        </p:nvPicPr>
        <p:blipFill>
          <a:blip r:embed="rId3" cstate="print">
            <a:lum contrast="4000"/>
          </a:blip>
          <a:srcRect l="28673"/>
          <a:stretch>
            <a:fillRect/>
          </a:stretch>
        </p:blipFill>
        <p:spPr bwMode="auto">
          <a:xfrm>
            <a:off x="6632448" y="3919016"/>
            <a:ext cx="5313626" cy="261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027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632448" y="1714016"/>
            <a:ext cx="5313626" cy="22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2807" y="235116"/>
            <a:ext cx="53197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</a:t>
            </a:r>
            <a:r>
              <a:rPr lang="en-US" sz="2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</a:t>
            </a:r>
            <a:r>
              <a:rPr lang="en-US" sz="2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31882" y="1050724"/>
            <a:ext cx="6128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Investigation Proposed Schedule</a:t>
            </a: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1882" y="6250926"/>
            <a:ext cx="603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 1: August 23, 2021 - Week 17: December 13, 2021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8" y="1594230"/>
            <a:ext cx="9308164" cy="45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35116"/>
            <a:ext cx="72712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NEXT???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80" b="5885"/>
          <a:stretch/>
        </p:blipFill>
        <p:spPr>
          <a:xfrm>
            <a:off x="0" y="1343112"/>
            <a:ext cx="2738284" cy="2594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9993" y="2844133"/>
            <a:ext cx="49824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WE BUILD!!!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81" y="3937600"/>
            <a:ext cx="3631079" cy="25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65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15108" y="1090247"/>
            <a:ext cx="9038491" cy="738554"/>
          </a:xfrm>
        </p:spPr>
        <p:txBody>
          <a:bodyPr/>
          <a:lstStyle/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DISCUSSION/QUESTIONS</a:t>
            </a:r>
            <a:r>
              <a:rPr lang="en-US" alt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545122" y="2297724"/>
            <a:ext cx="937846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</a:t>
            </a:r>
            <a:r>
              <a:rPr lang="en-US" alt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attending! </a:t>
            </a: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you wish to contact </a:t>
            </a:r>
            <a:r>
              <a:rPr lang="en-US" alt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me: </a:t>
            </a: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martha.tasker@salina.org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1600"/>
            <a:ext cx="9355667" cy="550333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– POST Schilling Air Force Base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0953" y="1193472"/>
            <a:ext cx="6830033" cy="3880773"/>
          </a:xfrm>
          <a:ln>
            <a:noFill/>
          </a:ln>
        </p:spPr>
        <p:txBody>
          <a:bodyPr>
            <a:noAutofit/>
          </a:bodyPr>
          <a:lstStyle/>
          <a:p>
            <a:pPr marL="971550" lvl="1" indent="-514350">
              <a:buClr>
                <a:schemeClr val="tx1"/>
              </a:buClr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2007 ACOE approached SPEs about transferring project responsibility</a:t>
            </a:r>
          </a:p>
          <a:p>
            <a:pPr marL="971550" lvl="1" indent="-514350">
              <a:buClr>
                <a:schemeClr val="tx1"/>
              </a:buClr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2007-2008  ACOE conducts supplemental site investigation</a:t>
            </a:r>
          </a:p>
          <a:p>
            <a:pPr marL="971550" lvl="1" indent="-514350"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Parties did not agree on all aspects of investigation and remediation</a:t>
            </a:r>
          </a:p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ACOE monitoring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2006-2011:  Monitored 150 wells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2011-2012:  Monitored 20 wells east of I-135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2006-2012:  Monitored 3 private wells</a:t>
            </a:r>
          </a:p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activity impacted soil and groundwater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r="154"/>
          <a:stretch/>
        </p:blipFill>
        <p:spPr>
          <a:xfrm>
            <a:off x="6903308" y="1573427"/>
            <a:ext cx="5081428" cy="51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4716" y="957351"/>
            <a:ext cx="11843285" cy="3880773"/>
          </a:xfrm>
        </p:spPr>
        <p:txBody>
          <a:bodyPr>
            <a:noAutofit/>
          </a:bodyPr>
          <a:lstStyle/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SPEs reached settlement with Department of Justice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 complete site investigation and feasibility study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Decree/DOJ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Agreement and Final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Order/KDHE</a:t>
            </a:r>
          </a:p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Dragun Corporation contracted to provide environmental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services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Remedial investigation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soil, groundwater, surface water,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sediment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soil vapors, and indoor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tests</a:t>
            </a:r>
          </a:p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KDHE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Oversight of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clean-up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protection of human health and the environment</a:t>
            </a:r>
          </a:p>
          <a:p>
            <a:pPr marL="1257300" lvl="2" indent="-34290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182880" algn="l"/>
                <a:tab pos="27432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Corrective Action Decision (CAD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= $9,363,000:  90% US Government/10% SPEs</a:t>
            </a:r>
          </a:p>
          <a:p>
            <a:pPr marL="971550" lvl="1" indent="-514350" defTabSz="914400"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4124"/>
            <a:ext cx="9398000" cy="592667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and responsibilities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84" y="506437"/>
            <a:ext cx="5629275" cy="573405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4065"/>
            <a:ext cx="9360629" cy="690202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</a:t>
            </a:r>
            <a:endParaRPr lang="en-US" sz="29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476" y="1772030"/>
            <a:ext cx="4650977" cy="3417885"/>
          </a:xfrm>
        </p:spPr>
        <p:txBody>
          <a:bodyPr>
            <a:normAutofit/>
          </a:bodyPr>
          <a:lstStyle/>
          <a:p>
            <a:pPr marL="971550" lvl="1" indent="-514350" defTabSz="914400">
              <a:spcBef>
                <a:spcPts val="0"/>
              </a:spcBef>
              <a:buClrTx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Issues</a:t>
            </a:r>
          </a:p>
          <a:p>
            <a:pPr marL="1428750" lvl="2" indent="-51435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and disposal of petroleum products</a:t>
            </a:r>
          </a:p>
          <a:p>
            <a:pPr marL="1428750" lvl="2" indent="-51435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and disposal of chlorinated solvents</a:t>
            </a:r>
          </a:p>
          <a:p>
            <a:pPr marL="1428750" lvl="2" indent="-514350" defTabSz="914400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waste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2493" y="2330853"/>
            <a:ext cx="9432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8996" y="4420201"/>
            <a:ext cx="9143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45690" y="3432802"/>
            <a:ext cx="928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OU3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3722493" y="666400"/>
            <a:ext cx="2084079" cy="293285"/>
          </a:xfrm>
          <a:prstGeom prst="borderCallout2">
            <a:avLst>
              <a:gd name="adj1" fmla="val 97198"/>
              <a:gd name="adj2" fmla="val 11235"/>
              <a:gd name="adj3" fmla="val 140267"/>
              <a:gd name="adj4" fmla="val 9039"/>
              <a:gd name="adj5" fmla="val 570941"/>
              <a:gd name="adj6" fmla="val 845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with most information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4066195" y="6046375"/>
            <a:ext cx="3150990" cy="543726"/>
          </a:xfrm>
          <a:prstGeom prst="borderCallout2">
            <a:avLst>
              <a:gd name="adj1" fmla="val 2480"/>
              <a:gd name="adj2" fmla="val 8725"/>
              <a:gd name="adj3" fmla="val -88881"/>
              <a:gd name="adj4" fmla="val 5265"/>
              <a:gd name="adj5" fmla="val -233313"/>
              <a:gd name="adj6" fmla="val -253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investigation conducted by ACOE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of data &gt;10 years old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93133" y="5664753"/>
            <a:ext cx="2880593" cy="1151467"/>
          </a:xfrm>
          <a:prstGeom prst="borderCallout2">
            <a:avLst>
              <a:gd name="adj1" fmla="val -393"/>
              <a:gd name="adj2" fmla="val 60324"/>
              <a:gd name="adj3" fmla="val -64204"/>
              <a:gd name="adj4" fmla="val 71095"/>
              <a:gd name="adj5" fmla="val -167674"/>
              <a:gd name="adj6" fmla="val 8258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investigation conducted by ACOE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 risk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little groundwater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moves slowly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is limited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our_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67786" cy="1143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3133"/>
            <a:ext cx="9367786" cy="567268"/>
          </a:xfrm>
        </p:spPr>
        <p:txBody>
          <a:bodyPr>
            <a:normAutofit/>
          </a:bodyPr>
          <a:lstStyle/>
          <a:p>
            <a:pPr algn="ctr"/>
            <a:r>
              <a:rPr lang="en-US" sz="2900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</a:t>
            </a:r>
            <a:r>
              <a:rPr lang="en-US" sz="29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13899" y="660401"/>
            <a:ext cx="9582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efining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soil and groundwater delineation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assist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remedy selection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vapor intrusion to buildings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OU2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Identification of sources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Delineation of groundwater plumes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Investigation of vapor intrusion to buildings 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Quantification of chemical transport rates</a:t>
            </a:r>
          </a:p>
          <a:p>
            <a:pPr marL="971550" lvl="1" indent="-514350">
              <a:buSzPct val="80000"/>
              <a:buFont typeface="Wingdings" pitchFamily="2" charset="2"/>
              <a:buChar char="q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OU3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Identification of sources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Delineation of groundwater plumes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Quantification of chemical transport rates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Characterization of surface cover for three historic landfills</a:t>
            </a:r>
          </a:p>
          <a:p>
            <a:pPr marL="1428750" lvl="2" indent="-514350">
              <a:buFont typeface="Wingdings" panose="05000000000000000000" pitchFamily="2" charset="2"/>
              <a:buChar char="§"/>
              <a:tabLst>
                <a:tab pos="91440" algn="l"/>
                <a:tab pos="182880" algn="l"/>
                <a:tab pos="45720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our_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27534" cy="1143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59267"/>
            <a:ext cx="9327534" cy="4826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DRAGUN CONTAMINATION INVESTIGATION - SOIL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DSCN01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13" y="797835"/>
            <a:ext cx="4025775" cy="29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SCN01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2888" y="797836"/>
            <a:ext cx="4025774" cy="29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1" y="235116"/>
            <a:ext cx="1677924" cy="1257300"/>
          </a:xfrm>
          <a:prstGeom prst="rect">
            <a:avLst/>
          </a:prstGeom>
        </p:spPr>
      </p:pic>
      <p:pic>
        <p:nvPicPr>
          <p:cNvPr id="14" name="Picture 13" descr="DSC04007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460213" y="3702233"/>
            <a:ext cx="8088449" cy="2799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2036</TotalTime>
  <Words>2413</Words>
  <Application>Microsoft Office PowerPoint</Application>
  <PresentationFormat>Widescreen</PresentationFormat>
  <Paragraphs>483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Palatino Linotype</vt:lpstr>
      <vt:lpstr>Trebuchet MS</vt:lpstr>
      <vt:lpstr>Wingdings</vt:lpstr>
      <vt:lpstr>Wingdings 3</vt:lpstr>
      <vt:lpstr>Facet</vt:lpstr>
      <vt:lpstr>KWEA/KsAWWA Joint Conference  Impact of Salina’s Military  Base Closure….. Groundwater Contamination </vt:lpstr>
      <vt:lpstr>PRESENTATION OUTLINE</vt:lpstr>
      <vt:lpstr>History – Schilling Air Force Base</vt:lpstr>
      <vt:lpstr>History – POST Schilling Air Force Base</vt:lpstr>
      <vt:lpstr>History – POST Schilling Air Force Base</vt:lpstr>
      <vt:lpstr>Roles and responsibilities</vt:lpstr>
      <vt:lpstr>Dragun CONTAMINATION INVESTIGATION</vt:lpstr>
      <vt:lpstr>Dragun CONTAMINATION INVESTIGATION</vt:lpstr>
      <vt:lpstr>DRAGUN CONTAMINATION INVESTIGATION - SOIL</vt:lpstr>
      <vt:lpstr>DRAGUN CONTAMINATION INVESTIGATION - GROUNDWATER</vt:lpstr>
      <vt:lpstr>DRAGUN CONTAMINATION INVESTIGATION –  SURFACE WATER AND SEDIMENT</vt:lpstr>
      <vt:lpstr>DRAGUN CONTAMINATION INVESTIGATION –  SOIL VAPOR SAMPLING</vt:lpstr>
      <vt:lpstr>DRAGUN CONTAMINATION INVESTIGATION –       INDOOR AIR SAMPLING</vt:lpstr>
      <vt:lpstr>PowerPoint Presentation</vt:lpstr>
      <vt:lpstr>PowerPoint Presentation</vt:lpstr>
      <vt:lpstr>DRAGUN CONTAMINATION INVESTIGATION HUMAN HEALTH RISK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DISCUSSION/QUESTIONS??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on Screen Former Schilling Air Force Base Groundwater Contamination Cleanup</dc:title>
  <dc:creator>Wendt, Melissa</dc:creator>
  <cp:lastModifiedBy>Thompson, Mandy</cp:lastModifiedBy>
  <cp:revision>263</cp:revision>
  <cp:lastPrinted>2021-03-26T20:48:17Z</cp:lastPrinted>
  <dcterms:created xsi:type="dcterms:W3CDTF">2021-03-09T16:30:18Z</dcterms:created>
  <dcterms:modified xsi:type="dcterms:W3CDTF">2023-05-26T18:56:22Z</dcterms:modified>
</cp:coreProperties>
</file>